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18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17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85E23-A4D4-67F9-57E3-9DF385CE8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5661A-CFDC-CC4D-5BAC-A092903BE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6D0CA-3762-CE43-1DD5-FF4DECF24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832F5-B61A-F9B3-0A44-A0355DFD7C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626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jp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jpg"/><Relationship Id="rId12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g"/><Relationship Id="rId11" Type="http://schemas.openxmlformats.org/officeDocument/2006/relationships/image" Target="../media/image15.jpg"/><Relationship Id="rId5" Type="http://schemas.openxmlformats.org/officeDocument/2006/relationships/image" Target="../media/image1.jpg"/><Relationship Id="rId10" Type="http://schemas.openxmlformats.org/officeDocument/2006/relationships/image" Target="../media/image14.jp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jp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.jpg"/><Relationship Id="rId5" Type="http://schemas.openxmlformats.org/officeDocument/2006/relationships/hyperlink" Target="http://www.sprayfoams.ie/" TargetMode="Externa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Text 1"/>
          <p:cNvSpPr/>
          <p:nvPr/>
        </p:nvSpPr>
        <p:spPr>
          <a:xfrm>
            <a:off x="502920" y="8686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CONTINUING PROFESSIONAL DEVELOPMENT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 Systems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NG OC500 &amp; CC2000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Spray Foam Insulation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3017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8D2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 Adrian Sheils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C8D2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SprayFoam Direct Distribution – Official Irish Distributor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02920" y="3840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15-minute CPD  •  Open-cell OC500  •  Closed-cell CC2000  •  Irish U-value context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43891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sprayfoamdirect.ie  |  Roscrea Rd, Crinkill, Co. Offaly</a:t>
            </a: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EB1674-01A8-6959-417A-FA300CFB6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860" y="140970"/>
            <a:ext cx="2169385" cy="906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9E3F2C-6BD0-2ACC-F345-469266AFB2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5645" y="1230630"/>
            <a:ext cx="2133600" cy="1511300"/>
          </a:xfrm>
          <a:prstGeom prst="rect">
            <a:avLst/>
          </a:prstGeom>
        </p:spPr>
      </p:pic>
      <p:pic>
        <p:nvPicPr>
          <p:cNvPr id="106" name="Audio 105">
            <a:extLst>
              <a:ext uri="{FF2B5EF4-FFF2-40B4-BE49-F238E27FC236}">
                <a16:creationId xmlns:a16="http://schemas.microsoft.com/office/drawing/2014/main" id="{29ABF518-035B-5C18-6329-6A55FF8F6D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59"/>
    </mc:Choice>
    <mc:Fallback>
      <p:transition spd="slow" advTm="5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5603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Your Presenter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822960"/>
            <a:ext cx="3931920" cy="3611880"/>
          </a:xfrm>
          <a:prstGeom prst="rect">
            <a:avLst/>
          </a:prstGeom>
          <a:solidFill>
            <a:srgbClr val="0F2744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548640" y="1143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6459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2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 &amp; Director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C8D2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SprayFoam Direct Distribution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Irish Distributor for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 Systems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30632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3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Nationwide supply and technical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8B3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for Purex NG OC500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8B3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Purex CC2000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0" y="86868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Distribution focus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0" y="114300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Supplying Purex NG OC500 (open-cell) and Purex CC2000 (closed-cell) across Ireland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0" y="173736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support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selection, application advice and training support for installers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0" y="26060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knowledge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0" y="28803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understanding of Irish building types, climate and regulatory requirements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0" y="347472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0" y="374904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087 632 3186  •  +353 57 910 6004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info@sprayfoamdirectdistribution.ie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 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12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4FEB6FC-4177-D0C9-04E9-847DC53FE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F303F9-2EF2-5649-E0EB-19686E9EA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7389" y="3383280"/>
            <a:ext cx="1793558" cy="1353437"/>
          </a:xfrm>
          <a:prstGeom prst="rect">
            <a:avLst/>
          </a:prstGeom>
        </p:spPr>
      </p:pic>
      <p:pic>
        <p:nvPicPr>
          <p:cNvPr id="161" name="Audio 160">
            <a:extLst>
              <a:ext uri="{FF2B5EF4-FFF2-40B4-BE49-F238E27FC236}">
                <a16:creationId xmlns:a16="http://schemas.microsoft.com/office/drawing/2014/main" id="{2050D5EA-341F-04C1-4891-7D65EEDEC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83"/>
    </mc:Choice>
    <mc:Fallback>
      <p:transition spd="slow" advTm="36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0500" y="86593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188720" y="822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spray polyurethane foam (SPF)?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298448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12984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Open-cell vs closed-cell – key differences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1773936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88720" y="177393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NG OC500 (open-cell) &amp; Purex CC2000 (closed-cell)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224942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88720" y="224942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data &amp; U-value context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272491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88720" y="272491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to specify each product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320040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8872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Irish context: NSAI, Building Regulations &amp; SEAI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3675888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88720" y="367588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 quality &amp; key takeaways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12</a:t>
            </a:r>
            <a:endParaRPr lang="en-US" sz="1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C622E86-F700-7767-E704-BAC9E1CE3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10" y="150622"/>
            <a:ext cx="2292350" cy="15684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B4DC081-33C4-B18C-CF3E-2DECA53B4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88EE8AE-F848-BB0C-1547-CD3C8BE915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90" y="4130004"/>
            <a:ext cx="8542020" cy="9174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B3A8701-5ADA-5779-806D-BE0C07F346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0460" y="2258939"/>
            <a:ext cx="3892550" cy="863600"/>
          </a:xfrm>
          <a:prstGeom prst="rect">
            <a:avLst/>
          </a:prstGeom>
        </p:spPr>
      </p:pic>
      <p:pic>
        <p:nvPicPr>
          <p:cNvPr id="123" name="Audio 122">
            <a:extLst>
              <a:ext uri="{FF2B5EF4-FFF2-40B4-BE49-F238E27FC236}">
                <a16:creationId xmlns:a16="http://schemas.microsoft.com/office/drawing/2014/main" id="{4D857262-3AE2-DBB7-3196-2810D6E4E3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75"/>
    </mc:Choice>
    <mc:Fallback>
      <p:transition spd="slow" advTm="30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Spray Polyurethane Foam?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11480" y="68580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Two-component system (isocyanate + polyol) mixed at the gun and sprayed under high pressure. Expands in place to form a continuous, seamless insulation layer that also acts as an air barrier.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65760" y="1417320"/>
            <a:ext cx="2743200" cy="73152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Shape 3"/>
          <p:cNvSpPr/>
          <p:nvPr/>
        </p:nvSpPr>
        <p:spPr>
          <a:xfrm>
            <a:off x="365760" y="1490472"/>
            <a:ext cx="2743200" cy="26517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Insulation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13361" y="1311402"/>
            <a:ext cx="2468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thermal conductivity. Fills irregular cavities completely and helps achieve target U-values without thermal bridges.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46120" y="1417320"/>
            <a:ext cx="2743200" cy="73152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Shape 7"/>
          <p:cNvSpPr/>
          <p:nvPr/>
        </p:nvSpPr>
        <p:spPr>
          <a:xfrm>
            <a:off x="3311878" y="1536954"/>
            <a:ext cx="2662201" cy="111099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0" name="Text 8"/>
          <p:cNvSpPr/>
          <p:nvPr/>
        </p:nvSpPr>
        <p:spPr>
          <a:xfrm>
            <a:off x="3383280" y="1463802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Barrier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83280" y="1325880"/>
            <a:ext cx="2468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seal reduces uncontrolled air leakage – a major source of heat loss in Irish dwellings.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1417320"/>
            <a:ext cx="2743200" cy="73152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Shape 11"/>
          <p:cNvSpPr/>
          <p:nvPr/>
        </p:nvSpPr>
        <p:spPr>
          <a:xfrm>
            <a:off x="6126481" y="1688395"/>
            <a:ext cx="2773872" cy="9347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4" name="Text 12"/>
          <p:cNvSpPr/>
          <p:nvPr/>
        </p:nvSpPr>
        <p:spPr>
          <a:xfrm>
            <a:off x="6192238" y="1440454"/>
            <a:ext cx="2468880" cy="388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Versatile Application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176997" y="1669542"/>
            <a:ext cx="2555523" cy="93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Attics, walls, floors, roofs, industrial &amp; agricultural buildings. Adheres to timber, masonry, metal, concrete.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12</a:t>
            </a:r>
            <a:endParaRPr lang="en-US" sz="1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C92F2E5-A009-8A77-9AB1-08C2779F2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2623155"/>
            <a:ext cx="2718435" cy="22415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F306F01-8DEF-016D-F7CE-2E2CF5CBEC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1878" y="2604739"/>
            <a:ext cx="2662201" cy="22415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8612738-BB8D-B368-0A86-3609B94D5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6481" y="2600928"/>
            <a:ext cx="2773871" cy="2245391"/>
          </a:xfrm>
          <a:prstGeom prst="rect">
            <a:avLst/>
          </a:prstGeom>
        </p:spPr>
      </p:pic>
      <p:sp>
        <p:nvSpPr>
          <p:cNvPr id="30" name="Text 15">
            <a:extLst>
              <a:ext uri="{FF2B5EF4-FFF2-40B4-BE49-F238E27FC236}">
                <a16:creationId xmlns:a16="http://schemas.microsoft.com/office/drawing/2014/main" id="{C98A684B-ECAE-F60C-0B38-C75494DEFC83}"/>
              </a:ext>
            </a:extLst>
          </p:cNvPr>
          <p:cNvSpPr/>
          <p:nvPr/>
        </p:nvSpPr>
        <p:spPr>
          <a:xfrm>
            <a:off x="320040" y="491436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lang="en-US" sz="10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BB1D03A-7855-1A17-ABD7-248CFF5A68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7676" y="4914359"/>
            <a:ext cx="524259" cy="219135"/>
          </a:xfrm>
          <a:prstGeom prst="rect">
            <a:avLst/>
          </a:prstGeom>
        </p:spPr>
      </p:pic>
      <p:pic>
        <p:nvPicPr>
          <p:cNvPr id="159" name="Audio 158">
            <a:extLst>
              <a:ext uri="{FF2B5EF4-FFF2-40B4-BE49-F238E27FC236}">
                <a16:creationId xmlns:a16="http://schemas.microsoft.com/office/drawing/2014/main" id="{84565952-D872-9448-BDD5-E6A4FB79B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170"/>
    </mc:Choice>
    <mc:Fallback>
      <p:transition spd="slow" advTm="24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15D9C-DA6A-3AC7-2522-F800DD0C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74EB6C7-546B-E7A7-88E7-FFD393452EF7}"/>
              </a:ext>
            </a:extLst>
          </p:cNvPr>
          <p:cNvSpPr/>
          <p:nvPr/>
        </p:nvSpPr>
        <p:spPr>
          <a:xfrm>
            <a:off x="457200" y="82296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BBD09B6-8BCC-374A-DC36-40D3B5E8D448}"/>
              </a:ext>
            </a:extLst>
          </p:cNvPr>
          <p:cNvSpPr/>
          <p:nvPr/>
        </p:nvSpPr>
        <p:spPr>
          <a:xfrm>
            <a:off x="457200" y="1298448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A38A8C8-9B16-27B2-0EA8-2994883F6A6A}"/>
              </a:ext>
            </a:extLst>
          </p:cNvPr>
          <p:cNvSpPr/>
          <p:nvPr/>
        </p:nvSpPr>
        <p:spPr>
          <a:xfrm>
            <a:off x="457200" y="1773936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0814456-4854-F3F5-8DC5-E87959D552FB}"/>
              </a:ext>
            </a:extLst>
          </p:cNvPr>
          <p:cNvSpPr/>
          <p:nvPr/>
        </p:nvSpPr>
        <p:spPr>
          <a:xfrm>
            <a:off x="457200" y="224942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D9A55BE-C5B1-B948-055B-D5373E50DAAA}"/>
              </a:ext>
            </a:extLst>
          </p:cNvPr>
          <p:cNvSpPr/>
          <p:nvPr/>
        </p:nvSpPr>
        <p:spPr>
          <a:xfrm>
            <a:off x="457200" y="272491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42A6A1A-CD09-1CED-4D19-5EA111A2F2F3}"/>
              </a:ext>
            </a:extLst>
          </p:cNvPr>
          <p:cNvSpPr/>
          <p:nvPr/>
        </p:nvSpPr>
        <p:spPr>
          <a:xfrm>
            <a:off x="457200" y="320040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AD91834-1BBE-3C12-4CB4-BBE7B118023D}"/>
              </a:ext>
            </a:extLst>
          </p:cNvPr>
          <p:cNvSpPr/>
          <p:nvPr/>
        </p:nvSpPr>
        <p:spPr>
          <a:xfrm>
            <a:off x="457200" y="3675888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3880CC81-91EF-6804-C6E1-3C088B71521E}"/>
              </a:ext>
            </a:extLst>
          </p:cNvPr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80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7180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80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FDC6429-8CA5-7B6A-0FDD-AE9226C110F3}"/>
              </a:ext>
            </a:extLst>
          </p:cNvPr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809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/ 12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B821A1-FE02-7A5A-1F35-1CC8890F0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E4995DC-467A-EA3A-5AE2-D16EACB49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73" y="594360"/>
            <a:ext cx="3467029" cy="37261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4354C99-91E2-6F38-49E8-83D2149DC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229" y="135108"/>
            <a:ext cx="2117718" cy="253822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3E8130-5951-0993-50F8-2802CD00D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2577" y="296418"/>
            <a:ext cx="2444750" cy="14287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2BC2C94-FDF2-39D2-480D-EC34F9E01A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4229" y="2139696"/>
            <a:ext cx="2085797" cy="255090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507B97-EAD1-8C6E-19FF-6CC6AA3D1A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2577" y="3572754"/>
            <a:ext cx="2419350" cy="149557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33B7032-A18B-FB4C-ABCE-FF03B0BFCD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4002" y="1976222"/>
            <a:ext cx="2501900" cy="1377950"/>
          </a:xfrm>
          <a:prstGeom prst="rect">
            <a:avLst/>
          </a:prstGeom>
        </p:spPr>
      </p:pic>
      <p:pic>
        <p:nvPicPr>
          <p:cNvPr id="190" name="Audio 189">
            <a:extLst>
              <a:ext uri="{FF2B5EF4-FFF2-40B4-BE49-F238E27FC236}">
                <a16:creationId xmlns:a16="http://schemas.microsoft.com/office/drawing/2014/main" id="{9E7CCA66-D78B-B4B8-4B7D-1533F380A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87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16"/>
    </mc:Choice>
    <mc:Fallback>
      <p:transition spd="slow" advTm="35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Open-Cell vs Closed-Cell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20040" y="658368"/>
            <a:ext cx="4114800" cy="41148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457200" y="71323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OPEN-CELL – Purex NG OC500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20040" y="1069848"/>
            <a:ext cx="4114800" cy="3337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Density: typically 8–12 kg/m³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6002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λ ≈ 0.036–0.038 W/m·K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19659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Soft, flexible, vapour-permeable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233172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Excellent acoustic absorption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69748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Expands ~100× liquid volume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Best for interiors: attics, walls, ceilings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4290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Lower installed cost per m</a:t>
            </a:r>
            <a:r>
              <a:rPr lang="en-US" sz="1300" baseline="30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baseline="30000" dirty="0"/>
          </a:p>
        </p:txBody>
      </p:sp>
      <p:sp>
        <p:nvSpPr>
          <p:cNvPr id="13" name="Text 11"/>
          <p:cNvSpPr/>
          <p:nvPr/>
        </p:nvSpPr>
        <p:spPr>
          <a:xfrm>
            <a:off x="502920" y="37947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Not for continuous water exposure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4114800" cy="41148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5" name="Text 13"/>
          <p:cNvSpPr/>
          <p:nvPr/>
        </p:nvSpPr>
        <p:spPr>
          <a:xfrm>
            <a:off x="4846320" y="71323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CLOSED-CELL – Purex CC2000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09160" y="1069848"/>
            <a:ext cx="4114800" cy="3337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7" name="Text 15"/>
          <p:cNvSpPr/>
          <p:nvPr/>
        </p:nvSpPr>
        <p:spPr>
          <a:xfrm>
            <a:off x="4892040" y="12344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Density: typically 30–40 kg/m³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92040" y="16002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λ ≈ 0.022–0.025 W/m·K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92040" y="19659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Rigid, high compressive strength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92040" y="233172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Very low water absorption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92040" y="269748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Acts as vapour retarder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92040" y="30632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Suitable for exterior &amp; below-grade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92040" y="34290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Higher performance per mm of thickness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92040" y="37947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Adds structural racking strength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12</a:t>
            </a:r>
            <a:endParaRPr lang="en-US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95ADD41-F2B2-D89A-7B61-532D1670F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173" name="Audio 172">
            <a:extLst>
              <a:ext uri="{FF2B5EF4-FFF2-40B4-BE49-F238E27FC236}">
                <a16:creationId xmlns:a16="http://schemas.microsoft.com/office/drawing/2014/main" id="{F66ED454-E112-1ED6-F0F1-CD43050EDF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18"/>
    </mc:Choice>
    <mc:Fallback>
      <p:transition spd="slow" advTm="76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28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Products We Supply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20040" y="777240"/>
            <a:ext cx="41148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Shape 2"/>
          <p:cNvSpPr/>
          <p:nvPr/>
        </p:nvSpPr>
        <p:spPr>
          <a:xfrm>
            <a:off x="320040" y="777240"/>
            <a:ext cx="4114800" cy="50292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NG OC500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73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Open-cell spray foam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18288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Low-density open-cell structure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1945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Thermal &amp; acoustic insulation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256032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Internal applications – attics, walls, ceilings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92608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Vapour-permeable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2918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Excellent air sealing when applied correctly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6576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 marked to EN 14315-1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709160" y="777240"/>
            <a:ext cx="41148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4" name="Shape 12"/>
          <p:cNvSpPr/>
          <p:nvPr/>
        </p:nvSpPr>
        <p:spPr>
          <a:xfrm>
            <a:off x="4709160" y="777240"/>
            <a:ext cx="4114800" cy="50292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5" name="Text 13"/>
          <p:cNvSpPr/>
          <p:nvPr/>
        </p:nvSpPr>
        <p:spPr>
          <a:xfrm>
            <a:off x="4846320" y="868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CC2000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92040" y="14173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Closed-cell spray foam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92040" y="18288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Medium-density closed-cell structure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92040" y="219456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High thermal performance per mm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92040" y="256032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Internal &amp; external applications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92040" y="292608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Very low water absorption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92040" y="329184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Vapour retarder + structural contribution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92040" y="36576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 marked to EN 14315-1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</a:t>
            </a:r>
            <a:endParaRPr lang="en-US" sz="1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158599C-1A64-BA2D-D120-3D8765539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120" name="Audio 119">
            <a:extLst>
              <a:ext uri="{FF2B5EF4-FFF2-40B4-BE49-F238E27FC236}">
                <a16:creationId xmlns:a16="http://schemas.microsoft.com/office/drawing/2014/main" id="{1ED664F8-6391-79E8-3031-E883CF0645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65"/>
    </mc:Choice>
    <mc:Fallback>
      <p:transition spd="slow" advTm="7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&amp; U-Value Context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64008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Ireland we design and specify using U-values (W/m²K). The lower the U-value, the better the thermal performance of the building element.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52801"/>
              </p:ext>
            </p:extLst>
          </p:nvPr>
        </p:nvGraphicFramePr>
        <p:xfrm>
          <a:off x="152400" y="1126913"/>
          <a:ext cx="8412480" cy="310896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Property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Purex NG OC500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Purex CC2000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Open-cell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Closed-cell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Typical density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8–12 kg/m³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30–40 kg/m³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λ (W/m·K)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0.036–0.038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≈ 0.022–0.025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Structure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Soft / flexible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Rigid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Vapour behaviour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Vapour-permeable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Vapour retarder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Water absorption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Very low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Primary use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Internal attics &amp; walls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202C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Agri and commercial 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 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12</a:t>
            </a:r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1C8EF9-7A8A-B2CD-531F-F78BD86FB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64" name="Audio 63">
            <a:extLst>
              <a:ext uri="{FF2B5EF4-FFF2-40B4-BE49-F238E27FC236}">
                <a16:creationId xmlns:a16="http://schemas.microsoft.com/office/drawing/2014/main" id="{B9828B13-9D96-3B6B-474A-222DB5A558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94"/>
    </mc:Choice>
    <mc:Fallback>
      <p:transition spd="slow" advTm="26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to Specify Each Product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320040" y="658368"/>
            <a:ext cx="4114800" cy="384048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457200" y="71323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Purex NG OC500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" y="1042416"/>
            <a:ext cx="4114800" cy="32918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Attics &amp; loft conversions (internal)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6916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Internal walls &amp; partitions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1488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Ceilings &amp; suspended floors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26060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Where acoustic performance matters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30632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Projects prioritising vapour openness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5204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Budget-sensitive large-volume fills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709160" y="658368"/>
            <a:ext cx="4114800" cy="384048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4846320" y="71323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Purex CC2000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709160" y="1042416"/>
            <a:ext cx="4114800" cy="32918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5" name="Text 13"/>
          <p:cNvSpPr/>
          <p:nvPr/>
        </p:nvSpPr>
        <p:spPr>
          <a:xfrm>
            <a:off x="4892040" y="12344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Flat roofs &amp; external roof decks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92040" y="16916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Foundations &amp; below-grade walls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92040" y="21488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Industrial / agricultural buildings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92040" y="26060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Cold stores &amp; high-moisture areas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92040" y="30632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Where high compressive strength needed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92040" y="35204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Limited cavity depth (better U-value per mm)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12</a:t>
            </a:r>
            <a:endParaRPr lang="en-US" sz="1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5AF09B1-7181-49C7-A4D2-CD47E5A88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141" name="Audio 140">
            <a:extLst>
              <a:ext uri="{FF2B5EF4-FFF2-40B4-BE49-F238E27FC236}">
                <a16:creationId xmlns:a16="http://schemas.microsoft.com/office/drawing/2014/main" id="{801A1FF6-5357-5B99-EBC8-133F2C6B2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901"/>
    </mc:Choice>
    <mc:Fallback>
      <p:transition spd="slow" advTm="71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Irish Regulatory Context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365760" y="640080"/>
            <a:ext cx="91440" cy="82296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594360" y="64008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NSAI Certification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4360" y="9144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SEAI grant eligibility and proven suitability under Irish site conditions, the specific foam system should hold a current NSAI Certificate confirming compliance with Building Regulations.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600200"/>
            <a:ext cx="91440" cy="82296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Regulations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87452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L (Conservation of Fuel &amp; Energy) sets elemental U-value targets. Part F (Ventilation) is critical when airtightness is improved. Part B (Fire) covers reaction-to-fire and thermal/ignition barriers.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2560320"/>
            <a:ext cx="91440" cy="82296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0" name="Text 8"/>
          <p:cNvSpPr/>
          <p:nvPr/>
        </p:nvSpPr>
        <p:spPr>
          <a:xfrm>
            <a:off x="594360" y="256032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SEAI Grants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83464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Attic insulation and other measures remain grant-aided when installed by registered contractors using products that meet the scheme’s technical requirements (typically NSAI Certification &amp; correct detailing).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3520440"/>
            <a:ext cx="91440" cy="82296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594360" y="352044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Practice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79476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the NSAI Certificate scope: AVCL where required, residual ventilation, thickness limits per pass, and installer competence. Incorrect detailing is the main source of reported issues.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12</a:t>
            </a:r>
            <a:endParaRPr lang="en-US" sz="1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388881-1CD8-39E4-12D5-652F46707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146" y="144272"/>
            <a:ext cx="2646934" cy="5872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9C9371-AC1C-D593-FBB7-6F1717E715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179" name="Audio 178">
            <a:extLst>
              <a:ext uri="{FF2B5EF4-FFF2-40B4-BE49-F238E27FC236}">
                <a16:creationId xmlns:a16="http://schemas.microsoft.com/office/drawing/2014/main" id="{B4CE1DA3-17B9-FF26-C1AD-83D11384E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054"/>
    </mc:Choice>
    <mc:Fallback>
      <p:transition spd="slow" advTm="87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Performance Benefits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320040" y="68580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457200" y="85039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16128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Seamless air seal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Eliminates gaps and thermal bridging common with batts or boards – supports better U-values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68580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Text 6"/>
          <p:cNvSpPr/>
          <p:nvPr/>
        </p:nvSpPr>
        <p:spPr>
          <a:xfrm>
            <a:off x="3383280" y="85039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383280" y="116128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U-values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83280" y="155448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Closed-cell CC2000 delivers strong thermal performance in limited depth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68580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Text 10"/>
          <p:cNvSpPr/>
          <p:nvPr/>
        </p:nvSpPr>
        <p:spPr>
          <a:xfrm>
            <a:off x="6309360" y="85039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09360" y="116128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Moisture control options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09360" y="155448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CC2000 resists water; OC500 allows greater drying potential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20040" y="256032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6" name="Text 14"/>
          <p:cNvSpPr/>
          <p:nvPr/>
        </p:nvSpPr>
        <p:spPr>
          <a:xfrm>
            <a:off x="457200" y="272491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303580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Acoustic performance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342900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OC500 open-cell systems provide excellent sound absorption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46120" y="256032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0" name="Text 18"/>
          <p:cNvSpPr/>
          <p:nvPr/>
        </p:nvSpPr>
        <p:spPr>
          <a:xfrm>
            <a:off x="3383280" y="272491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383280" y="303580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contribution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83280" y="342900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CC2000 can increase racking strength of framed assemblies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172200" y="2560320"/>
            <a:ext cx="2788920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4" name="Text 22"/>
          <p:cNvSpPr/>
          <p:nvPr/>
        </p:nvSpPr>
        <p:spPr>
          <a:xfrm>
            <a:off x="6309360" y="272491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309360" y="303580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stability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309360" y="342900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Declared parameter stability when correctly installed and detailed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12</a:t>
            </a:r>
            <a:endParaRPr lang="en-US" sz="10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ABA9B5F-4959-1269-1270-154E10663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125" name="Audio 124">
            <a:extLst>
              <a:ext uri="{FF2B5EF4-FFF2-40B4-BE49-F238E27FC236}">
                <a16:creationId xmlns:a16="http://schemas.microsoft.com/office/drawing/2014/main" id="{4FF0C465-B328-984E-6B49-8907C006D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32"/>
    </mc:Choice>
    <mc:Fallback>
      <p:transition spd="slow" advTm="44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 &amp; Quality Essentials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1480" y="6400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 applicators only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291840" y="64008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High-pressure equipment, correct temperatures, ratio control and PPE are mandatory. Quality depends heavily on installer skill.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11480" y="1261872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thickness &amp; curing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291840" y="1261872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maximum pass thickness and inter-pass times. Over-application can cause shrinkage or incomplete curing.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88366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Substrate preparation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91840" y="188366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Clean, dry, suitable temperature. Excellent adhesion is a strength – but only on properly prepared surfaces.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50545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&amp; thermal barriers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291840" y="2505456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required by Building Regulations, install approved thermal/ignition barriers (e.g. plasterboard) over the foam.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312724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Ventilation &amp; AVCL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291840" y="3127248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the product’s Certification or technical guidance for vapour control layers and residual ventilation needs.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374904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91840" y="374904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product batch, thickness achieved, installer details and any Certificate of Compliance for BER / handover.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20040" y="484632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Adrian Sheils  |  SprayFoam Direct Distribution  |  Official Irish Distributor – </a:t>
            </a:r>
            <a:r>
              <a:rPr lang="en-US" sz="1000" dirty="0" err="1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Polychem</a:t>
            </a: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Systems     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589520" y="48463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12</a:t>
            </a:r>
            <a:endParaRPr lang="en-US" sz="1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820CF6-434E-17AF-F36C-BBBC303B7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240" y="4690598"/>
            <a:ext cx="853826" cy="356890"/>
          </a:xfrm>
          <a:prstGeom prst="rect">
            <a:avLst/>
          </a:prstGeom>
        </p:spPr>
      </p:pic>
      <p:pic>
        <p:nvPicPr>
          <p:cNvPr id="73" name="Audio 72">
            <a:extLst>
              <a:ext uri="{FF2B5EF4-FFF2-40B4-BE49-F238E27FC236}">
                <a16:creationId xmlns:a16="http://schemas.microsoft.com/office/drawing/2014/main" id="{EDCD061B-F775-9DE1-DF44-31B710AD0D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589"/>
    </mc:Choice>
    <mc:Fallback>
      <p:transition spd="slow" advTm="69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C45C2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77724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NG OC500 (open-cell): lower density, vapour-open, strong acoustic performance – ideal for internal attics and walls.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28016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801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Purex CC2000 (closed-cell): higher performance per mm, moisture resistance, structural contribution – preferred for </a:t>
            </a:r>
            <a:r>
              <a:rPr lang="en-US" sz="1300" dirty="0" err="1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Agri,commercial</a:t>
            </a: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demanding environments.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178308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17830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systems are CE-marked and supplied in Ireland by SprayFoam Direct Distribution.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28600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228600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Specify systems that carry NSAI Certification where grant funding or formal compliance evidence is required. Design to target U-values.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2788920"/>
            <a:ext cx="320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" y="278892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0E7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installation and detailing determine long-term performance far more than the product alone.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" y="35661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45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  Contact Adrian Sheils  •  087 632 3186  •  info@sprayfoamdirectdistribution.ie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02920" y="4023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SprayFoam Direct Distribution  |  Roscrea Rd, Crinkill, Co. Offaly  |  Official Irish Distributor – Polychem Systems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3C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www.sprayfoams.ie</a:t>
            </a:r>
            <a:r>
              <a:rPr lang="en-US" sz="1300" dirty="0">
                <a:solidFill>
                  <a:srgbClr val="A8B3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  <a:endParaRPr lang="en-US" sz="13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05218CF-1028-BC72-6E3F-EBCD2C849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694" y="3506450"/>
            <a:ext cx="853826" cy="356890"/>
          </a:xfrm>
          <a:prstGeom prst="rect">
            <a:avLst/>
          </a:prstGeom>
        </p:spPr>
      </p:pic>
      <p:pic>
        <p:nvPicPr>
          <p:cNvPr id="139" name="Audio 138">
            <a:extLst>
              <a:ext uri="{FF2B5EF4-FFF2-40B4-BE49-F238E27FC236}">
                <a16:creationId xmlns:a16="http://schemas.microsoft.com/office/drawing/2014/main" id="{F12C4F00-EFA5-A863-2063-211C3DAB45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302"/>
    </mc:Choice>
    <mc:Fallback>
      <p:transition spd="slow" advTm="73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1353</Words>
  <Application>Microsoft Macintosh PowerPoint</Application>
  <PresentationFormat>On-screen Show (16:9)</PresentationFormat>
  <Paragraphs>216</Paragraphs>
  <Slides>13</Slides>
  <Notes>13</Notes>
  <HiddenSlides>0</HiddenSlides>
  <MMClips>13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Polychem Systems Spray Foam – Purex NG OC500 &amp; CC2000 CPD</dc:title>
  <dc:subject>Open and Closed Cell Spray Foam Insulation</dc:subject>
  <dc:creator>Adrian Sheils – SprayFoam Direct Distribution</dc:creator>
  <cp:lastModifiedBy>Luke Sheils</cp:lastModifiedBy>
  <cp:revision>6</cp:revision>
  <dcterms:created xsi:type="dcterms:W3CDTF">2026-08-06T06:16:57Z</dcterms:created>
  <dcterms:modified xsi:type="dcterms:W3CDTF">2026-08-16T16:08:13Z</dcterms:modified>
</cp:coreProperties>
</file>